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media/image10.svg" ContentType="image/svg+xml"/>
  <Override PartName="/ppt/media/image22.svg" ContentType="image/svg+xml"/>
  <Override PartName="/ppt/media/image24.svg" ContentType="image/svg+xml"/>
  <Override PartName="/ppt/media/image26.svg" ContentType="image/svg+xml"/>
  <Override PartName="/ppt/media/image4.svg" ContentType="image/svg+xml"/>
  <Override PartName="/ppt/media/image6.svg" ContentType="image/svg+xml"/>
  <Override PartName="/ppt/media/image8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</p:sldIdLst>
  <p:sldSz cx="14630400" cy="8229600"/>
  <p:notesSz cx="8229600" cy="14630400"/>
  <p:embeddedFontLst>
    <p:embeddedFont>
      <p:font typeface="Fira Mono Medium" panose="020B0509050000020004" pitchFamily="34" charset="0"/>
      <p:regular r:id="rId17"/>
    </p:embeddedFont>
    <p:embeddedFont>
      <p:font typeface="Fira Mono Medium" panose="020B0509050000020004" pitchFamily="34" charset="-122"/>
      <p:regular r:id="rId18"/>
    </p:embeddedFont>
    <p:embeddedFont>
      <p:font typeface="Fira Mono Medium" panose="020B0509050000020004" pitchFamily="34" charset="-120"/>
      <p:regular r:id="rId19"/>
    </p:embeddedFont>
    <p:embeddedFont>
      <p:font typeface="Fira Sans" panose="020B0803050000020004" pitchFamily="34" charset="0"/>
      <p:bold r:id="rId20"/>
    </p:embeddedFont>
    <p:embeddedFont>
      <p:font typeface="Fira Sans" panose="020B0803050000020004" pitchFamily="34" charset="-122"/>
      <p:bold r:id="rId21"/>
    </p:embeddedFont>
    <p:embeddedFont>
      <p:font typeface="Fira Sans" panose="020B0803050000020004" pitchFamily="34" charset="-120"/>
      <p:bold r:id="rId22"/>
    </p:embeddedFont>
    <p:embeddedFont>
      <p:font typeface="Calibri" panose="020F0502020204030204" charset="0"/>
      <p:regular r:id="rId23"/>
      <p:bold r:id="rId24"/>
      <p:italic r:id="rId25"/>
      <p:boldItalic r:id="rId26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6" Type="http://schemas.openxmlformats.org/officeDocument/2006/relationships/font" Target="fonts/font10.fntdata"/><Relationship Id="rId25" Type="http://schemas.openxmlformats.org/officeDocument/2006/relationships/font" Target="fonts/font9.fntdata"/><Relationship Id="rId24" Type="http://schemas.openxmlformats.org/officeDocument/2006/relationships/font" Target="fonts/font8.fntdata"/><Relationship Id="rId23" Type="http://schemas.openxmlformats.org/officeDocument/2006/relationships/font" Target="fonts/font7.fntdata"/><Relationship Id="rId22" Type="http://schemas.openxmlformats.org/officeDocument/2006/relationships/font" Target="fonts/font6.fntdata"/><Relationship Id="rId21" Type="http://schemas.openxmlformats.org/officeDocument/2006/relationships/font" Target="fonts/font5.fntdata"/><Relationship Id="rId20" Type="http://schemas.openxmlformats.org/officeDocument/2006/relationships/font" Target="fonts/font4.fntdata"/><Relationship Id="rId2" Type="http://schemas.openxmlformats.org/officeDocument/2006/relationships/theme" Target="theme/theme1.xml"/><Relationship Id="rId19" Type="http://schemas.openxmlformats.org/officeDocument/2006/relationships/font" Target="fonts/font3.fntdata"/><Relationship Id="rId18" Type="http://schemas.openxmlformats.org/officeDocument/2006/relationships/font" Target="fonts/font2.fntdata"/><Relationship Id="rId17" Type="http://schemas.openxmlformats.org/officeDocument/2006/relationships/font" Target="fonts/font1.fntdata"/><Relationship Id="rId16" Type="http://schemas.openxmlformats.org/officeDocument/2006/relationships/tableStyles" Target="tableStyles.xml"/><Relationship Id="rId15" Type="http://schemas.openxmlformats.org/officeDocument/2006/relationships/viewProps" Target="viewProps.xml"/><Relationship Id="rId14" Type="http://schemas.openxmlformats.org/officeDocument/2006/relationships/presProps" Target="presProps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F0F10"/>
          </a:solidFill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F0F10"/>
          </a:solidFill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F0F10"/>
          </a:solidFill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F0F10"/>
          </a:solidFill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F0F10"/>
          </a:solidFill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F0F10"/>
          </a:solidFill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F0F10"/>
          </a:solidFill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F0F10"/>
          </a:solidFill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F0F10"/>
          </a:solidFill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F0F10"/>
          </a:solidFill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5.xml"/><Relationship Id="rId8" Type="http://schemas.openxmlformats.org/officeDocument/2006/relationships/image" Target="../media/image6.svg"/><Relationship Id="rId7" Type="http://schemas.openxmlformats.org/officeDocument/2006/relationships/image" Target="../media/image5.png"/><Relationship Id="rId6" Type="http://schemas.openxmlformats.org/officeDocument/2006/relationships/tags" Target="../tags/tag4.xml"/><Relationship Id="rId5" Type="http://schemas.openxmlformats.org/officeDocument/2006/relationships/tags" Target="../tags/tag3.xml"/><Relationship Id="rId4" Type="http://schemas.openxmlformats.org/officeDocument/2006/relationships/tags" Target="../tags/tag2.xml"/><Relationship Id="rId3" Type="http://schemas.openxmlformats.org/officeDocument/2006/relationships/image" Target="../media/image4.svg"/><Relationship Id="rId22" Type="http://schemas.openxmlformats.org/officeDocument/2006/relationships/notesSlide" Target="../notesSlides/notesSlide4.xml"/><Relationship Id="rId21" Type="http://schemas.openxmlformats.org/officeDocument/2006/relationships/slideLayout" Target="../slideLayouts/slideLayout5.xml"/><Relationship Id="rId20" Type="http://schemas.openxmlformats.org/officeDocument/2006/relationships/tags" Target="../tags/tag12.xml"/><Relationship Id="rId2" Type="http://schemas.openxmlformats.org/officeDocument/2006/relationships/image" Target="../media/image3.png"/><Relationship Id="rId19" Type="http://schemas.openxmlformats.org/officeDocument/2006/relationships/tags" Target="../tags/tag11.xml"/><Relationship Id="rId18" Type="http://schemas.openxmlformats.org/officeDocument/2006/relationships/image" Target="../media/image10.svg"/><Relationship Id="rId17" Type="http://schemas.openxmlformats.org/officeDocument/2006/relationships/image" Target="../media/image9.png"/><Relationship Id="rId16" Type="http://schemas.openxmlformats.org/officeDocument/2006/relationships/tags" Target="../tags/tag10.xml"/><Relationship Id="rId15" Type="http://schemas.openxmlformats.org/officeDocument/2006/relationships/tags" Target="../tags/tag9.xml"/><Relationship Id="rId14" Type="http://schemas.openxmlformats.org/officeDocument/2006/relationships/tags" Target="../tags/tag8.xml"/><Relationship Id="rId13" Type="http://schemas.openxmlformats.org/officeDocument/2006/relationships/image" Target="../media/image8.svg"/><Relationship Id="rId12" Type="http://schemas.openxmlformats.org/officeDocument/2006/relationships/image" Target="../media/image7.png"/><Relationship Id="rId11" Type="http://schemas.openxmlformats.org/officeDocument/2006/relationships/tags" Target="../tags/tag7.xml"/><Relationship Id="rId10" Type="http://schemas.openxmlformats.org/officeDocument/2006/relationships/tags" Target="../tags/tag6.xml"/><Relationship Id="rId1" Type="http://schemas.openxmlformats.org/officeDocument/2006/relationships/tags" Target="../tags/tag1.xml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5.xml"/><Relationship Id="rId6" Type="http://schemas.openxmlformats.org/officeDocument/2006/relationships/slideLayout" Target="../slideLayouts/slideLayout6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8.xml"/><Relationship Id="rId4" Type="http://schemas.openxmlformats.org/officeDocument/2006/relationships/image" Target="../media/image20.png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8.xml"/><Relationship Id="rId7" Type="http://schemas.openxmlformats.org/officeDocument/2006/relationships/slideLayout" Target="../slideLayouts/slideLayout9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svg"/><Relationship Id="rId3" Type="http://schemas.openxmlformats.org/officeDocument/2006/relationships/image" Target="../media/image23.png"/><Relationship Id="rId2" Type="http://schemas.openxmlformats.org/officeDocument/2006/relationships/image" Target="../media/image22.svg"/><Relationship Id="rId1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9525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827734"/>
            <a:ext cx="7484150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BF3FA"/>
                </a:solidFill>
                <a:latin typeface="Fira Mono Medium" panose="020B0509050000020004" pitchFamily="34" charset="0"/>
                <a:ea typeface="Fira Mono Medium" panose="020B0509050000020004" pitchFamily="34" charset="-122"/>
                <a:cs typeface="Fira Mono Medium" panose="020B0509050000020004" pitchFamily="34" charset="-120"/>
              </a:rPr>
              <a:t>AR Art Gallery Utility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627239"/>
            <a:ext cx="7556421" cy="7086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BF3FA"/>
                </a:solidFill>
                <a:latin typeface="Fira Mono Medium" panose="020B0509050000020004" pitchFamily="34" charset="0"/>
                <a:ea typeface="Fira Mono Medium" panose="020B0509050000020004" pitchFamily="34" charset="-122"/>
                <a:cs typeface="Fira Mono Medium" panose="020B0509050000020004" pitchFamily="34" charset="-120"/>
              </a:rPr>
              <a:t>Design a Virtual AR Gallery to Display 3D Paintings or Sculptures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4676061"/>
            <a:ext cx="7556421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Subject:</a:t>
            </a:r>
            <a:r>
              <a:rPr lang="en-US" sz="1750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 ARDA | </a:t>
            </a:r>
            <a:r>
              <a:rPr lang="en-US" sz="1750" b="1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Team Members:</a:t>
            </a:r>
            <a:r>
              <a:rPr lang="en-US" sz="1750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 Siddharth Singh (AIA-4), Devansh Singh (AIA-4), Aditya Takale (AIA-4), Shrikunj Rathi (AIA-1)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31483" y="338971"/>
            <a:ext cx="6164699" cy="77057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6050"/>
              </a:lnSpc>
              <a:buNone/>
            </a:pPr>
            <a:r>
              <a:rPr lang="en-US" sz="4850" dirty="0">
                <a:solidFill>
                  <a:srgbClr val="FBF3FA"/>
                </a:solidFill>
                <a:latin typeface="Fira Mono Medium" panose="020B0509050000020004" pitchFamily="34" charset="0"/>
                <a:ea typeface="Fira Mono Medium" panose="020B0509050000020004" pitchFamily="34" charset="-122"/>
                <a:cs typeface="Fira Mono Medium" panose="020B0509050000020004" pitchFamily="34" charset="-120"/>
              </a:rPr>
              <a:t>Thank You</a:t>
            </a:r>
            <a:endParaRPr lang="en-US" sz="4850" dirty="0"/>
          </a:p>
        </p:txBody>
      </p:sp>
      <p:sp>
        <p:nvSpPr>
          <p:cNvPr id="3" name="Shape 1"/>
          <p:cNvSpPr/>
          <p:nvPr/>
        </p:nvSpPr>
        <p:spPr>
          <a:xfrm>
            <a:off x="431483" y="1417664"/>
            <a:ext cx="13767435" cy="22979"/>
          </a:xfrm>
          <a:prstGeom prst="rect">
            <a:avLst/>
          </a:prstGeom>
          <a:solidFill>
            <a:srgbClr val="E0D6DE">
              <a:alpha val="50000"/>
            </a:srgbClr>
          </a:solidFill>
        </p:spPr>
      </p:sp>
      <p:sp>
        <p:nvSpPr>
          <p:cNvPr id="4" name="Text 2"/>
          <p:cNvSpPr/>
          <p:nvPr/>
        </p:nvSpPr>
        <p:spPr>
          <a:xfrm>
            <a:off x="431483" y="1625441"/>
            <a:ext cx="1849398" cy="23110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FBF3FA"/>
                </a:solidFill>
                <a:latin typeface="Fira Mono Medium" panose="020B0509050000020004" pitchFamily="34" charset="0"/>
                <a:ea typeface="Fira Mono Medium" panose="020B0509050000020004" pitchFamily="34" charset="-122"/>
                <a:cs typeface="Fira Mono Medium" panose="020B0509050000020004" pitchFamily="34" charset="-120"/>
              </a:rPr>
              <a:t>Project Summary</a:t>
            </a:r>
            <a:endParaRPr lang="en-US" sz="1450" dirty="0"/>
          </a:p>
        </p:txBody>
      </p:sp>
      <p:sp>
        <p:nvSpPr>
          <p:cNvPr id="5" name="Text 3"/>
          <p:cNvSpPr/>
          <p:nvPr/>
        </p:nvSpPr>
        <p:spPr>
          <a:xfrm>
            <a:off x="431483" y="2041446"/>
            <a:ext cx="13767435" cy="39457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We successfully developed an </a:t>
            </a:r>
            <a:r>
              <a:rPr lang="en-US" sz="950" b="1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AR Art Gallery Utility</a:t>
            </a:r>
            <a:r>
              <a:rPr lang="en-US" sz="950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 that bridges the gap between physical and digital art experiences. Through innovative use of augmented reality, 3D modeling, and intuitive interfaces, we've created a platform that makes art accessible, interactive, and engaging for everyone.</a:t>
            </a:r>
            <a:endParaRPr lang="en-US" sz="950" dirty="0"/>
          </a:p>
        </p:txBody>
      </p:sp>
      <p:sp>
        <p:nvSpPr>
          <p:cNvPr id="6" name="Text 4"/>
          <p:cNvSpPr/>
          <p:nvPr/>
        </p:nvSpPr>
        <p:spPr>
          <a:xfrm>
            <a:off x="431483" y="2697837"/>
            <a:ext cx="1541145" cy="19252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200" dirty="0">
                <a:solidFill>
                  <a:srgbClr val="FF6BD8"/>
                </a:solidFill>
                <a:latin typeface="Fira Mono Medium" panose="020B0509050000020004" pitchFamily="34" charset="0"/>
                <a:ea typeface="Fira Mono Medium" panose="020B0509050000020004" pitchFamily="34" charset="-122"/>
                <a:cs typeface="Fira Mono Medium" panose="020B0509050000020004" pitchFamily="34" charset="-120"/>
              </a:rPr>
              <a:t>Team Members</a:t>
            </a:r>
            <a:endParaRPr lang="en-US" sz="1200" dirty="0"/>
          </a:p>
        </p:txBody>
      </p:sp>
      <p:sp>
        <p:nvSpPr>
          <p:cNvPr id="7" name="Text 5"/>
          <p:cNvSpPr/>
          <p:nvPr/>
        </p:nvSpPr>
        <p:spPr>
          <a:xfrm>
            <a:off x="431483" y="3013591"/>
            <a:ext cx="6733342" cy="19728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50"/>
              </a:lnSpc>
              <a:buSzPct val="100000"/>
              <a:buChar char="•"/>
            </a:pPr>
            <a:r>
              <a:rPr lang="en-US" sz="950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Siddharth Singh (AIA-4)</a:t>
            </a:r>
            <a:endParaRPr lang="en-US" sz="950" dirty="0"/>
          </a:p>
        </p:txBody>
      </p:sp>
      <p:sp>
        <p:nvSpPr>
          <p:cNvPr id="8" name="Text 6"/>
          <p:cNvSpPr/>
          <p:nvPr/>
        </p:nvSpPr>
        <p:spPr>
          <a:xfrm>
            <a:off x="431483" y="3253978"/>
            <a:ext cx="6733342" cy="19728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50"/>
              </a:lnSpc>
              <a:buSzPct val="100000"/>
              <a:buChar char="•"/>
            </a:pPr>
            <a:r>
              <a:rPr lang="en-US" sz="950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Devansh Singh (AIA-4)</a:t>
            </a:r>
            <a:endParaRPr lang="en-US" sz="950" dirty="0"/>
          </a:p>
        </p:txBody>
      </p:sp>
      <p:sp>
        <p:nvSpPr>
          <p:cNvPr id="9" name="Text 7"/>
          <p:cNvSpPr/>
          <p:nvPr/>
        </p:nvSpPr>
        <p:spPr>
          <a:xfrm>
            <a:off x="431483" y="3494365"/>
            <a:ext cx="6733342" cy="19728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50"/>
              </a:lnSpc>
              <a:buSzPct val="100000"/>
              <a:buChar char="•"/>
            </a:pPr>
            <a:r>
              <a:rPr lang="en-US" sz="950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Aditya Takale (AIA-4)</a:t>
            </a:r>
            <a:endParaRPr lang="en-US" sz="950" dirty="0"/>
          </a:p>
        </p:txBody>
      </p:sp>
      <p:sp>
        <p:nvSpPr>
          <p:cNvPr id="10" name="Text 8"/>
          <p:cNvSpPr/>
          <p:nvPr/>
        </p:nvSpPr>
        <p:spPr>
          <a:xfrm>
            <a:off x="431483" y="3734753"/>
            <a:ext cx="6733342" cy="19728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50"/>
              </a:lnSpc>
              <a:buSzPct val="100000"/>
              <a:buChar char="•"/>
            </a:pPr>
            <a:r>
              <a:rPr lang="en-US" sz="950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Shrikunj Rathi (AIA-1)</a:t>
            </a:r>
            <a:endParaRPr lang="en-US" sz="950" dirty="0"/>
          </a:p>
        </p:txBody>
      </p:sp>
      <p:pic>
        <p:nvPicPr>
          <p:cNvPr id="11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98435" y="2713355"/>
            <a:ext cx="5829300" cy="4752975"/>
          </a:xfrm>
          <a:prstGeom prst="rect">
            <a:avLst/>
          </a:prstGeom>
        </p:spPr>
      </p:pic>
      <p:sp>
        <p:nvSpPr>
          <p:cNvPr id="12" name="Text 9"/>
          <p:cNvSpPr/>
          <p:nvPr/>
        </p:nvSpPr>
        <p:spPr>
          <a:xfrm>
            <a:off x="431483" y="9723715"/>
            <a:ext cx="13767435" cy="19728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Questions and feedback are welcome</a:t>
            </a:r>
            <a:endParaRPr lang="en-US" sz="9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01491" y="394097"/>
            <a:ext cx="3582829" cy="44779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500"/>
              </a:lnSpc>
              <a:buNone/>
            </a:pPr>
            <a:r>
              <a:rPr lang="en-US" sz="2800" dirty="0">
                <a:solidFill>
                  <a:srgbClr val="FBF3FA"/>
                </a:solidFill>
                <a:latin typeface="Fira Mono Medium" panose="020B0509050000020004" pitchFamily="34" charset="0"/>
                <a:ea typeface="Fira Mono Medium" panose="020B0509050000020004" pitchFamily="34" charset="-122"/>
                <a:cs typeface="Fira Mono Medium" panose="020B0509050000020004" pitchFamily="34" charset="-120"/>
              </a:rPr>
              <a:t>Project Overview</a:t>
            </a:r>
            <a:endParaRPr lang="en-US" sz="2800" dirty="0"/>
          </a:p>
        </p:txBody>
      </p:sp>
      <p:sp>
        <p:nvSpPr>
          <p:cNvPr id="3" name="Text 1"/>
          <p:cNvSpPr/>
          <p:nvPr/>
        </p:nvSpPr>
        <p:spPr>
          <a:xfrm>
            <a:off x="501491" y="1200031"/>
            <a:ext cx="2149673" cy="26872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FBF3FA"/>
                </a:solidFill>
                <a:latin typeface="Fira Mono Medium" panose="020B0509050000020004" pitchFamily="34" charset="0"/>
                <a:ea typeface="Fira Mono Medium" panose="020B0509050000020004" pitchFamily="34" charset="-122"/>
                <a:cs typeface="Fira Mono Medium" panose="020B0509050000020004" pitchFamily="34" charset="-120"/>
              </a:rPr>
              <a:t>What is AR?</a:t>
            </a:r>
            <a:endParaRPr lang="en-US" sz="1650" dirty="0"/>
          </a:p>
        </p:txBody>
      </p:sp>
      <p:sp>
        <p:nvSpPr>
          <p:cNvPr id="4" name="Text 2"/>
          <p:cNvSpPr/>
          <p:nvPr/>
        </p:nvSpPr>
        <p:spPr>
          <a:xfrm>
            <a:off x="501491" y="1611987"/>
            <a:ext cx="5241131" cy="68794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Augmented Reality (AR) merges digital content with the physical world, creating interactive experiences that enhance how we perceive and engage with our environment.</a:t>
            </a:r>
            <a:endParaRPr lang="en-US" sz="1100" dirty="0"/>
          </a:p>
        </p:txBody>
      </p:sp>
      <p:sp>
        <p:nvSpPr>
          <p:cNvPr id="5" name="Text 3"/>
          <p:cNvSpPr/>
          <p:nvPr/>
        </p:nvSpPr>
        <p:spPr>
          <a:xfrm>
            <a:off x="501491" y="2443163"/>
            <a:ext cx="2149673" cy="26872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FBF3FA"/>
                </a:solidFill>
                <a:latin typeface="Fira Mono Medium" panose="020B0509050000020004" pitchFamily="34" charset="0"/>
                <a:ea typeface="Fira Mono Medium" panose="020B0509050000020004" pitchFamily="34" charset="-122"/>
                <a:cs typeface="Fira Mono Medium" panose="020B0509050000020004" pitchFamily="34" charset="-120"/>
              </a:rPr>
              <a:t>Our Vision</a:t>
            </a:r>
            <a:endParaRPr lang="en-US" sz="1650" dirty="0"/>
          </a:p>
        </p:txBody>
      </p:sp>
      <p:sp>
        <p:nvSpPr>
          <p:cNvPr id="6" name="Text 4"/>
          <p:cNvSpPr/>
          <p:nvPr/>
        </p:nvSpPr>
        <p:spPr>
          <a:xfrm>
            <a:off x="501491" y="2855119"/>
            <a:ext cx="5241131" cy="68794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A revolutionary virtual art gallery where users can explore 3D paintings and sculptures anywhere, transforming how we experience and interact with art in the digital age.</a:t>
            </a:r>
            <a:endParaRPr lang="en-US" sz="1100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93840" y="193119"/>
            <a:ext cx="8036600" cy="8036600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501491" y="9577030"/>
            <a:ext cx="13627418" cy="22931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b="1" dirty="0">
                <a:solidFill>
                  <a:srgbClr val="FF6BD8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Purpose:</a:t>
            </a:r>
            <a:r>
              <a:rPr lang="en-US" sz="1100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 Making art interactive, immersive, and accessible to everyone, breaking down traditional barriers of physical galleries.</a:t>
            </a:r>
            <a:endParaRPr lang="en-US" sz="11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17771"/>
            <a:ext cx="10205561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BF3FA"/>
                </a:solidFill>
                <a:latin typeface="Fira Mono Medium" panose="020B0509050000020004" pitchFamily="34" charset="0"/>
                <a:ea typeface="Fira Mono Medium" panose="020B0509050000020004" pitchFamily="34" charset="-122"/>
                <a:cs typeface="Fira Mono Medium" panose="020B0509050000020004" pitchFamily="34" charset="-120"/>
              </a:rPr>
              <a:t>Problem Statement &amp; Objectives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380178"/>
            <a:ext cx="4196358" cy="2395657"/>
          </a:xfrm>
          <a:prstGeom prst="roundRect">
            <a:avLst>
              <a:gd name="adj" fmla="val 1420"/>
            </a:avLst>
          </a:prstGeom>
          <a:solidFill>
            <a:srgbClr val="2E2E2F"/>
          </a:solidFill>
        </p:spPr>
      </p:sp>
      <p:sp>
        <p:nvSpPr>
          <p:cNvPr id="4" name="Text 2"/>
          <p:cNvSpPr/>
          <p:nvPr/>
        </p:nvSpPr>
        <p:spPr>
          <a:xfrm>
            <a:off x="1020604" y="2606993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Fira Mono Medium" panose="020B0509050000020004" pitchFamily="34" charset="0"/>
                <a:ea typeface="Fira Mono Medium" panose="020B0509050000020004" pitchFamily="34" charset="-122"/>
                <a:cs typeface="Fira Mono Medium" panose="020B0509050000020004" pitchFamily="34" charset="-120"/>
              </a:rPr>
              <a:t>Limited Space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020604" y="3097411"/>
            <a:ext cx="3742730" cy="145161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Physical galleries constrain the number of artworks that can be displayed, limiting artistic expression and visitor experience.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5216962" y="2380178"/>
            <a:ext cx="4196358" cy="2395657"/>
          </a:xfrm>
          <a:prstGeom prst="roundRect">
            <a:avLst>
              <a:gd name="adj" fmla="val 1420"/>
            </a:avLst>
          </a:prstGeom>
          <a:solidFill>
            <a:srgbClr val="2E2E2F"/>
          </a:solidFill>
        </p:spPr>
      </p:sp>
      <p:sp>
        <p:nvSpPr>
          <p:cNvPr id="7" name="Text 5"/>
          <p:cNvSpPr/>
          <p:nvPr/>
        </p:nvSpPr>
        <p:spPr>
          <a:xfrm>
            <a:off x="5443776" y="2606993"/>
            <a:ext cx="3230523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Fira Mono Medium" panose="020B0509050000020004" pitchFamily="34" charset="0"/>
                <a:ea typeface="Fira Mono Medium" panose="020B0509050000020004" pitchFamily="34" charset="-122"/>
                <a:cs typeface="Fira Mono Medium" panose="020B0509050000020004" pitchFamily="34" charset="-120"/>
              </a:rPr>
              <a:t>Geographic Barriers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5443776" y="3097411"/>
            <a:ext cx="3742730" cy="145161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Art enthusiasts must travel to specific locations, creating accessibility challenges for global audiences.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9640133" y="2380178"/>
            <a:ext cx="4196358" cy="2395657"/>
          </a:xfrm>
          <a:prstGeom prst="roundRect">
            <a:avLst>
              <a:gd name="adj" fmla="val 1420"/>
            </a:avLst>
          </a:prstGeom>
          <a:solidFill>
            <a:srgbClr val="2E2E2F"/>
          </a:solidFill>
        </p:spPr>
      </p:sp>
      <p:sp>
        <p:nvSpPr>
          <p:cNvPr id="10" name="Text 8"/>
          <p:cNvSpPr/>
          <p:nvPr/>
        </p:nvSpPr>
        <p:spPr>
          <a:xfrm>
            <a:off x="9866948" y="2606993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Fira Mono Medium" panose="020B0509050000020004" pitchFamily="34" charset="0"/>
                <a:ea typeface="Fira Mono Medium" panose="020B0509050000020004" pitchFamily="34" charset="-122"/>
                <a:cs typeface="Fira Mono Medium" panose="020B0509050000020004" pitchFamily="34" charset="-120"/>
              </a:rPr>
              <a:t>Time Constraints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9866948" y="3097411"/>
            <a:ext cx="3742730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Operating hours and exhibition schedules restrict when people can experience art collections.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793790" y="5144366"/>
            <a:ext cx="13042821" cy="35957"/>
          </a:xfrm>
          <a:prstGeom prst="rect">
            <a:avLst/>
          </a:prstGeom>
          <a:solidFill>
            <a:srgbClr val="E0D6DE">
              <a:alpha val="50000"/>
            </a:srgbClr>
          </a:solidFill>
        </p:spPr>
      </p:sp>
      <p:sp>
        <p:nvSpPr>
          <p:cNvPr id="13" name="Text 11"/>
          <p:cNvSpPr/>
          <p:nvPr/>
        </p:nvSpPr>
        <p:spPr>
          <a:xfrm>
            <a:off x="793790" y="5520452"/>
            <a:ext cx="3402330" cy="42529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FF6BD8"/>
                </a:solidFill>
                <a:latin typeface="Fira Mono Medium" panose="020B0509050000020004" pitchFamily="34" charset="0"/>
                <a:ea typeface="Fira Mono Medium" panose="020B0509050000020004" pitchFamily="34" charset="-122"/>
                <a:cs typeface="Fira Mono Medium" panose="020B0509050000020004" pitchFamily="34" charset="-120"/>
              </a:rPr>
              <a:t>Our Objective</a:t>
            </a:r>
            <a:endParaRPr lang="en-US" sz="2650" dirty="0"/>
          </a:p>
        </p:txBody>
      </p:sp>
      <p:sp>
        <p:nvSpPr>
          <p:cNvPr id="14" name="Text 12"/>
          <p:cNvSpPr/>
          <p:nvPr/>
        </p:nvSpPr>
        <p:spPr>
          <a:xfrm>
            <a:off x="793790" y="6285905"/>
            <a:ext cx="13042821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Create an </a:t>
            </a:r>
            <a:r>
              <a:rPr lang="en-US" sz="1750" b="1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immersive AR environment</a:t>
            </a:r>
            <a:r>
              <a:rPr lang="en-US" sz="1750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 that eliminates physical limitations, allowing users to explore curated digital art collections from anywhere, at any time, with unprecedented interactivity and engagement.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63667"/>
            <a:ext cx="6803708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BF3FA"/>
                </a:solidFill>
                <a:latin typeface="Fira Mono Medium" panose="020B0509050000020004" pitchFamily="34" charset="0"/>
                <a:ea typeface="Fira Mono Medium" panose="020B0509050000020004" pitchFamily="34" charset="-122"/>
                <a:cs typeface="Fira Mono Medium" panose="020B0509050000020004" pitchFamily="34" charset="-120"/>
              </a:rPr>
              <a:t>Tools &amp; Technologies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3790" y="1926074"/>
            <a:ext cx="680442" cy="680442"/>
          </a:xfrm>
          <a:prstGeom prst="rect">
            <a:avLst/>
          </a:prstGeom>
        </p:spPr>
      </p:pic>
      <p:sp>
        <p:nvSpPr>
          <p:cNvPr id="4" name="Text 1"/>
          <p:cNvSpPr/>
          <p:nvPr>
            <p:custDataLst>
              <p:tags r:id="rId4"/>
            </p:custDataLst>
          </p:nvPr>
        </p:nvSpPr>
        <p:spPr>
          <a:xfrm>
            <a:off x="793790" y="2890004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Fira Mono Medium" panose="020B0509050000020004" pitchFamily="34" charset="0"/>
                <a:ea typeface="Fira Mono Medium" panose="020B0509050000020004" pitchFamily="34" charset="-122"/>
                <a:cs typeface="Fira Mono Medium" panose="020B0509050000020004" pitchFamily="34" charset="-120"/>
              </a:rPr>
              <a:t>Unity</a:t>
            </a:r>
            <a:endParaRPr lang="en-US" sz="2200" dirty="0"/>
          </a:p>
        </p:txBody>
      </p:sp>
      <p:sp>
        <p:nvSpPr>
          <p:cNvPr id="5" name="Text 2"/>
          <p:cNvSpPr/>
          <p:nvPr>
            <p:custDataLst>
              <p:tags r:id="rId5"/>
            </p:custDataLst>
          </p:nvPr>
        </p:nvSpPr>
        <p:spPr>
          <a:xfrm>
            <a:off x="793790" y="3380423"/>
            <a:ext cx="6379607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Primary development platform for building the AR gallery environment, providing robust 3D rendering and cross-platform deployment capabilities.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456884" y="1926074"/>
            <a:ext cx="680442" cy="680442"/>
          </a:xfrm>
          <a:prstGeom prst="rect">
            <a:avLst/>
          </a:prstGeom>
        </p:spPr>
      </p:pic>
      <p:sp>
        <p:nvSpPr>
          <p:cNvPr id="7" name="Text 3"/>
          <p:cNvSpPr/>
          <p:nvPr>
            <p:custDataLst>
              <p:tags r:id="rId9"/>
            </p:custDataLst>
          </p:nvPr>
        </p:nvSpPr>
        <p:spPr>
          <a:xfrm>
            <a:off x="7456884" y="2890004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Fira Mono Medium" panose="020B0509050000020004" pitchFamily="34" charset="0"/>
                <a:ea typeface="Fira Mono Medium" panose="020B0509050000020004" pitchFamily="34" charset="-122"/>
                <a:cs typeface="Fira Mono Medium" panose="020B0509050000020004" pitchFamily="34" charset="-120"/>
              </a:rPr>
              <a:t>Blender</a:t>
            </a:r>
            <a:endParaRPr lang="en-US" sz="2200" dirty="0"/>
          </a:p>
        </p:txBody>
      </p:sp>
      <p:sp>
        <p:nvSpPr>
          <p:cNvPr id="8" name="Text 4"/>
          <p:cNvSpPr/>
          <p:nvPr>
            <p:custDataLst>
              <p:tags r:id="rId10"/>
            </p:custDataLst>
          </p:nvPr>
        </p:nvSpPr>
        <p:spPr>
          <a:xfrm>
            <a:off x="7456884" y="3380423"/>
            <a:ext cx="6379726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Professional 3D modeling suite used to create detailed sculptures and paintings, optimizing assets for real-time AR performance.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93790" y="4922758"/>
            <a:ext cx="680442" cy="680442"/>
          </a:xfrm>
          <a:prstGeom prst="rect">
            <a:avLst/>
          </a:prstGeom>
        </p:spPr>
      </p:pic>
      <p:sp>
        <p:nvSpPr>
          <p:cNvPr id="10" name="Text 5"/>
          <p:cNvSpPr/>
          <p:nvPr>
            <p:custDataLst>
              <p:tags r:id="rId14"/>
            </p:custDataLst>
          </p:nvPr>
        </p:nvSpPr>
        <p:spPr>
          <a:xfrm>
            <a:off x="793790" y="5886688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Fira Mono Medium" panose="020B0509050000020004" pitchFamily="34" charset="0"/>
                <a:ea typeface="Fira Mono Medium" panose="020B0509050000020004" pitchFamily="34" charset="-122"/>
                <a:cs typeface="Fira Mono Medium" panose="020B0509050000020004" pitchFamily="34" charset="-120"/>
              </a:rPr>
              <a:t>AR SDKs</a:t>
            </a:r>
            <a:endParaRPr lang="en-US" sz="2200" dirty="0"/>
          </a:p>
        </p:txBody>
      </p:sp>
      <p:sp>
        <p:nvSpPr>
          <p:cNvPr id="11" name="Text 6"/>
          <p:cNvSpPr/>
          <p:nvPr>
            <p:custDataLst>
              <p:tags r:id="rId15"/>
            </p:custDataLst>
          </p:nvPr>
        </p:nvSpPr>
        <p:spPr>
          <a:xfrm>
            <a:off x="793790" y="6377107"/>
            <a:ext cx="6379607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Vuforia, ARCore, and ARKit for device tracking, spatial mapping, and seamless AR integration across iOS and Android platforms.</a:t>
            </a:r>
            <a:endParaRPr lang="en-US" sz="1750" dirty="0"/>
          </a:p>
        </p:txBody>
      </p:sp>
      <p:pic>
        <p:nvPicPr>
          <p:cNvPr id="12" name="Image 3" descr="preencoded.png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456884" y="4922758"/>
            <a:ext cx="680442" cy="680442"/>
          </a:xfrm>
          <a:prstGeom prst="rect">
            <a:avLst/>
          </a:prstGeom>
        </p:spPr>
      </p:pic>
      <p:sp>
        <p:nvSpPr>
          <p:cNvPr id="13" name="Text 7"/>
          <p:cNvSpPr/>
          <p:nvPr>
            <p:custDataLst>
              <p:tags r:id="rId19"/>
            </p:custDataLst>
          </p:nvPr>
        </p:nvSpPr>
        <p:spPr>
          <a:xfrm>
            <a:off x="7456884" y="5886688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Fira Mono Medium" panose="020B0509050000020004" pitchFamily="34" charset="0"/>
                <a:ea typeface="Fira Mono Medium" panose="020B0509050000020004" pitchFamily="34" charset="-122"/>
                <a:cs typeface="Fira Mono Medium" panose="020B0509050000020004" pitchFamily="34" charset="-120"/>
              </a:rPr>
              <a:t>C# Programming</a:t>
            </a:r>
            <a:endParaRPr lang="en-US" sz="2200" dirty="0"/>
          </a:p>
        </p:txBody>
      </p:sp>
      <p:sp>
        <p:nvSpPr>
          <p:cNvPr id="14" name="Text 8"/>
          <p:cNvSpPr/>
          <p:nvPr>
            <p:custDataLst>
              <p:tags r:id="rId20"/>
            </p:custDataLst>
          </p:nvPr>
        </p:nvSpPr>
        <p:spPr>
          <a:xfrm>
            <a:off x="7456884" y="6377107"/>
            <a:ext cx="6379726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Scripting language for Unity, handling user interactions, gallery navigation, and dynamic content loading systems.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7829" y="572333"/>
            <a:ext cx="5198864" cy="64984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4050" dirty="0">
                <a:solidFill>
                  <a:srgbClr val="FBF3FA"/>
                </a:solidFill>
                <a:latin typeface="Fira Mono Medium" panose="020B0509050000020004" pitchFamily="34" charset="0"/>
                <a:ea typeface="Fira Mono Medium" panose="020B0509050000020004" pitchFamily="34" charset="-122"/>
                <a:cs typeface="Fira Mono Medium" panose="020B0509050000020004" pitchFamily="34" charset="-120"/>
              </a:rPr>
              <a:t>System Workflow</a:t>
            </a:r>
            <a:endParaRPr lang="en-US" sz="40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829" y="1534001"/>
            <a:ext cx="1039773" cy="153078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975485" y="1741884"/>
            <a:ext cx="2599372" cy="32480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E0D6DE"/>
                </a:solidFill>
                <a:latin typeface="Fira Mono Medium" panose="020B0509050000020004" pitchFamily="34" charset="0"/>
                <a:ea typeface="Fira Mono Medium" panose="020B0509050000020004" pitchFamily="34" charset="-122"/>
                <a:cs typeface="Fira Mono Medium" panose="020B0509050000020004" pitchFamily="34" charset="-120"/>
              </a:rPr>
              <a:t>Concept &amp; Design</a:t>
            </a:r>
            <a:endParaRPr lang="en-US" sz="2000" dirty="0"/>
          </a:p>
        </p:txBody>
      </p:sp>
      <p:sp>
        <p:nvSpPr>
          <p:cNvPr id="6" name="Text 2"/>
          <p:cNvSpPr/>
          <p:nvPr/>
        </p:nvSpPr>
        <p:spPr>
          <a:xfrm>
            <a:off x="1975485" y="2191345"/>
            <a:ext cx="6440686" cy="66555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Defining gallery layout, user experience flows, and artistic curation strategies.</a:t>
            </a:r>
            <a:endParaRPr lang="en-US" sz="16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829" y="3064788"/>
            <a:ext cx="1039773" cy="1530787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975485" y="3272671"/>
            <a:ext cx="2599372" cy="32480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E0D6DE"/>
                </a:solidFill>
                <a:latin typeface="Fira Mono Medium" panose="020B0509050000020004" pitchFamily="34" charset="0"/>
                <a:ea typeface="Fira Mono Medium" panose="020B0509050000020004" pitchFamily="34" charset="-122"/>
                <a:cs typeface="Fira Mono Medium" panose="020B0509050000020004" pitchFamily="34" charset="-120"/>
              </a:rPr>
              <a:t>3D Modeling</a:t>
            </a:r>
            <a:endParaRPr lang="en-US" sz="2000" dirty="0"/>
          </a:p>
        </p:txBody>
      </p:sp>
      <p:sp>
        <p:nvSpPr>
          <p:cNvPr id="9" name="Text 4"/>
          <p:cNvSpPr/>
          <p:nvPr/>
        </p:nvSpPr>
        <p:spPr>
          <a:xfrm>
            <a:off x="1975485" y="3722132"/>
            <a:ext cx="6440686" cy="66555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Creating high-fidelity 3D paintings and sculptures with optimized polygon counts and textures.</a:t>
            </a:r>
            <a:endParaRPr lang="en-US" sz="16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829" y="4595574"/>
            <a:ext cx="1039773" cy="1530787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975485" y="4803458"/>
            <a:ext cx="2599372" cy="32480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E0D6DE"/>
                </a:solidFill>
                <a:latin typeface="Fira Mono Medium" panose="020B0509050000020004" pitchFamily="34" charset="0"/>
                <a:ea typeface="Fira Mono Medium" panose="020B0509050000020004" pitchFamily="34" charset="-122"/>
                <a:cs typeface="Fira Mono Medium" panose="020B0509050000020004" pitchFamily="34" charset="-120"/>
              </a:rPr>
              <a:t>AR Integration</a:t>
            </a:r>
            <a:endParaRPr lang="en-US" sz="2000" dirty="0"/>
          </a:p>
        </p:txBody>
      </p:sp>
      <p:sp>
        <p:nvSpPr>
          <p:cNvPr id="12" name="Text 6"/>
          <p:cNvSpPr/>
          <p:nvPr/>
        </p:nvSpPr>
        <p:spPr>
          <a:xfrm>
            <a:off x="1975485" y="5252918"/>
            <a:ext cx="6440686" cy="66555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Implementing AR tracking, spatial anchors, and testing across multiple devices and environments.</a:t>
            </a:r>
            <a:endParaRPr lang="en-US" sz="16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7829" y="6126361"/>
            <a:ext cx="1039773" cy="1530787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975485" y="6334244"/>
            <a:ext cx="2599372" cy="32480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E0D6DE"/>
                </a:solidFill>
                <a:latin typeface="Fira Mono Medium" panose="020B0509050000020004" pitchFamily="34" charset="0"/>
                <a:ea typeface="Fira Mono Medium" panose="020B0509050000020004" pitchFamily="34" charset="-122"/>
                <a:cs typeface="Fira Mono Medium" panose="020B0509050000020004" pitchFamily="34" charset="-120"/>
              </a:rPr>
              <a:t>Deployment</a:t>
            </a:r>
            <a:endParaRPr lang="en-US" sz="2000" dirty="0"/>
          </a:p>
        </p:txBody>
      </p:sp>
      <p:sp>
        <p:nvSpPr>
          <p:cNvPr id="15" name="Text 8"/>
          <p:cNvSpPr/>
          <p:nvPr/>
        </p:nvSpPr>
        <p:spPr>
          <a:xfrm>
            <a:off x="1975485" y="6783705"/>
            <a:ext cx="6440686" cy="66555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Publishing to app stores, gathering user feedback, and iterating on performance.</a:t>
            </a:r>
            <a:endParaRPr lang="en-US" sz="16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96835" y="311825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BF3FA"/>
                </a:solidFill>
                <a:latin typeface="Fira Mono Medium" panose="020B0509050000020004" pitchFamily="34" charset="0"/>
                <a:ea typeface="Fira Mono Medium" panose="020B0509050000020004" pitchFamily="34" charset="-122"/>
                <a:cs typeface="Fira Mono Medium" panose="020B0509050000020004" pitchFamily="34" charset="-120"/>
              </a:rPr>
              <a:t>Key Features</a:t>
            </a:r>
            <a:endParaRPr lang="en-US" sz="2200" dirty="0"/>
          </a:p>
        </p:txBody>
      </p:sp>
      <p:sp>
        <p:nvSpPr>
          <p:cNvPr id="3" name="Shape 1"/>
          <p:cNvSpPr/>
          <p:nvPr/>
        </p:nvSpPr>
        <p:spPr>
          <a:xfrm>
            <a:off x="396835" y="963692"/>
            <a:ext cx="6780014" cy="729139"/>
          </a:xfrm>
          <a:prstGeom prst="roundRect">
            <a:avLst>
              <a:gd name="adj" fmla="val 10033"/>
            </a:avLst>
          </a:prstGeom>
          <a:solidFill>
            <a:srgbClr val="0F0F10"/>
          </a:solidFill>
          <a:ln w="15240">
            <a:solidFill>
              <a:srgbClr val="474748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381595" y="963692"/>
            <a:ext cx="60960" cy="729139"/>
          </a:xfrm>
          <a:prstGeom prst="roundRect">
            <a:avLst>
              <a:gd name="adj" fmla="val 27907"/>
            </a:avLst>
          </a:prstGeom>
          <a:solidFill>
            <a:srgbClr val="FF6BD8"/>
          </a:solidFill>
        </p:spPr>
      </p:sp>
      <p:sp>
        <p:nvSpPr>
          <p:cNvPr id="5" name="Text 3"/>
          <p:cNvSpPr/>
          <p:nvPr/>
        </p:nvSpPr>
        <p:spPr>
          <a:xfrm>
            <a:off x="571143" y="1092279"/>
            <a:ext cx="1530310" cy="17716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E0D6DE"/>
                </a:solidFill>
                <a:latin typeface="Fira Mono Medium" panose="020B0509050000020004" pitchFamily="34" charset="0"/>
                <a:ea typeface="Fira Mono Medium" panose="020B0509050000020004" pitchFamily="34" charset="-122"/>
                <a:cs typeface="Fira Mono Medium" panose="020B0509050000020004" pitchFamily="34" charset="-120"/>
              </a:rPr>
              <a:t>3D Artwork Display</a:t>
            </a:r>
            <a:endParaRPr lang="en-US" sz="1100" dirty="0"/>
          </a:p>
        </p:txBody>
      </p:sp>
      <p:sp>
        <p:nvSpPr>
          <p:cNvPr id="6" name="Text 4"/>
          <p:cNvSpPr/>
          <p:nvPr/>
        </p:nvSpPr>
        <p:spPr>
          <a:xfrm>
            <a:off x="571143" y="1382792"/>
            <a:ext cx="6477119" cy="18145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High-resolution paintings and sculptures rendered in real-time AR with accurate color reproduction and depth perception.</a:t>
            </a:r>
            <a:endParaRPr lang="en-US" sz="850" dirty="0"/>
          </a:p>
        </p:txBody>
      </p:sp>
      <p:sp>
        <p:nvSpPr>
          <p:cNvPr id="7" name="Shape 5"/>
          <p:cNvSpPr/>
          <p:nvPr/>
        </p:nvSpPr>
        <p:spPr>
          <a:xfrm>
            <a:off x="396835" y="1806178"/>
            <a:ext cx="6780014" cy="729139"/>
          </a:xfrm>
          <a:prstGeom prst="roundRect">
            <a:avLst>
              <a:gd name="adj" fmla="val 10033"/>
            </a:avLst>
          </a:prstGeom>
          <a:solidFill>
            <a:srgbClr val="0F0F10"/>
          </a:solidFill>
          <a:ln w="15240">
            <a:solidFill>
              <a:srgbClr val="474748"/>
            </a:solidFill>
            <a:prstDash val="solid"/>
          </a:ln>
        </p:spPr>
      </p:sp>
      <p:sp>
        <p:nvSpPr>
          <p:cNvPr id="8" name="Shape 6"/>
          <p:cNvSpPr/>
          <p:nvPr/>
        </p:nvSpPr>
        <p:spPr>
          <a:xfrm>
            <a:off x="381595" y="1806178"/>
            <a:ext cx="60960" cy="729139"/>
          </a:xfrm>
          <a:prstGeom prst="roundRect">
            <a:avLst>
              <a:gd name="adj" fmla="val 27907"/>
            </a:avLst>
          </a:prstGeom>
          <a:solidFill>
            <a:srgbClr val="FF6BD8"/>
          </a:solidFill>
        </p:spPr>
      </p:sp>
      <p:sp>
        <p:nvSpPr>
          <p:cNvPr id="9" name="Text 7"/>
          <p:cNvSpPr/>
          <p:nvPr/>
        </p:nvSpPr>
        <p:spPr>
          <a:xfrm>
            <a:off x="571143" y="1934766"/>
            <a:ext cx="1700332" cy="17716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E0D6DE"/>
                </a:solidFill>
                <a:latin typeface="Fira Mono Medium" panose="020B0509050000020004" pitchFamily="34" charset="0"/>
                <a:ea typeface="Fira Mono Medium" panose="020B0509050000020004" pitchFamily="34" charset="-122"/>
                <a:cs typeface="Fira Mono Medium" panose="020B0509050000020004" pitchFamily="34" charset="-120"/>
              </a:rPr>
              <a:t>Interactive Controls</a:t>
            </a:r>
            <a:endParaRPr lang="en-US" sz="1100" dirty="0"/>
          </a:p>
        </p:txBody>
      </p:sp>
      <p:sp>
        <p:nvSpPr>
          <p:cNvPr id="10" name="Text 8"/>
          <p:cNvSpPr/>
          <p:nvPr/>
        </p:nvSpPr>
        <p:spPr>
          <a:xfrm>
            <a:off x="571143" y="2225278"/>
            <a:ext cx="6477119" cy="18145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Intuitive gestures for zooming, rotating, and repositioning artworks to examine every detail from any angle.</a:t>
            </a:r>
            <a:endParaRPr lang="en-US" sz="850" dirty="0"/>
          </a:p>
        </p:txBody>
      </p:sp>
      <p:sp>
        <p:nvSpPr>
          <p:cNvPr id="11" name="Shape 9"/>
          <p:cNvSpPr/>
          <p:nvPr/>
        </p:nvSpPr>
        <p:spPr>
          <a:xfrm>
            <a:off x="396835" y="2648664"/>
            <a:ext cx="6780014" cy="729139"/>
          </a:xfrm>
          <a:prstGeom prst="roundRect">
            <a:avLst>
              <a:gd name="adj" fmla="val 10033"/>
            </a:avLst>
          </a:prstGeom>
          <a:solidFill>
            <a:srgbClr val="0F0F10"/>
          </a:solidFill>
          <a:ln w="15240">
            <a:solidFill>
              <a:srgbClr val="474748"/>
            </a:solidFill>
            <a:prstDash val="solid"/>
          </a:ln>
        </p:spPr>
      </p:sp>
      <p:sp>
        <p:nvSpPr>
          <p:cNvPr id="12" name="Shape 10"/>
          <p:cNvSpPr/>
          <p:nvPr/>
        </p:nvSpPr>
        <p:spPr>
          <a:xfrm>
            <a:off x="381595" y="2648664"/>
            <a:ext cx="60960" cy="729139"/>
          </a:xfrm>
          <a:prstGeom prst="roundRect">
            <a:avLst>
              <a:gd name="adj" fmla="val 27907"/>
            </a:avLst>
          </a:prstGeom>
          <a:solidFill>
            <a:srgbClr val="FF6BD8"/>
          </a:solidFill>
        </p:spPr>
      </p:sp>
      <p:sp>
        <p:nvSpPr>
          <p:cNvPr id="13" name="Text 11"/>
          <p:cNvSpPr/>
          <p:nvPr/>
        </p:nvSpPr>
        <p:spPr>
          <a:xfrm>
            <a:off x="571143" y="2777252"/>
            <a:ext cx="1870353" cy="17716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E0D6DE"/>
                </a:solidFill>
                <a:latin typeface="Fira Mono Medium" panose="020B0509050000020004" pitchFamily="34" charset="0"/>
                <a:ea typeface="Fira Mono Medium" panose="020B0509050000020004" pitchFamily="34" charset="-122"/>
                <a:cs typeface="Fira Mono Medium" panose="020B0509050000020004" pitchFamily="34" charset="-120"/>
              </a:rPr>
              <a:t>Contextual Information</a:t>
            </a:r>
            <a:endParaRPr lang="en-US" sz="1100" dirty="0"/>
          </a:p>
        </p:txBody>
      </p:sp>
      <p:sp>
        <p:nvSpPr>
          <p:cNvPr id="14" name="Text 12"/>
          <p:cNvSpPr/>
          <p:nvPr/>
        </p:nvSpPr>
        <p:spPr>
          <a:xfrm>
            <a:off x="571143" y="3067764"/>
            <a:ext cx="6477119" cy="18145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Tap any artwork to reveal artist bios, historical context, technique descriptions, and curatorial notes.</a:t>
            </a:r>
            <a:endParaRPr lang="en-US" sz="850" dirty="0"/>
          </a:p>
        </p:txBody>
      </p:sp>
      <p:sp>
        <p:nvSpPr>
          <p:cNvPr id="15" name="Shape 13"/>
          <p:cNvSpPr/>
          <p:nvPr/>
        </p:nvSpPr>
        <p:spPr>
          <a:xfrm>
            <a:off x="396835" y="3491151"/>
            <a:ext cx="6780014" cy="729139"/>
          </a:xfrm>
          <a:prstGeom prst="roundRect">
            <a:avLst>
              <a:gd name="adj" fmla="val 10033"/>
            </a:avLst>
          </a:prstGeom>
          <a:solidFill>
            <a:srgbClr val="0F0F10"/>
          </a:solidFill>
          <a:ln w="15240">
            <a:solidFill>
              <a:srgbClr val="474748"/>
            </a:solidFill>
            <a:prstDash val="solid"/>
          </a:ln>
        </p:spPr>
      </p:sp>
      <p:sp>
        <p:nvSpPr>
          <p:cNvPr id="16" name="Shape 14"/>
          <p:cNvSpPr/>
          <p:nvPr/>
        </p:nvSpPr>
        <p:spPr>
          <a:xfrm>
            <a:off x="381595" y="3491151"/>
            <a:ext cx="60960" cy="729139"/>
          </a:xfrm>
          <a:prstGeom prst="roundRect">
            <a:avLst>
              <a:gd name="adj" fmla="val 27907"/>
            </a:avLst>
          </a:prstGeom>
          <a:solidFill>
            <a:srgbClr val="FF6BD8"/>
          </a:solidFill>
        </p:spPr>
      </p:sp>
      <p:sp>
        <p:nvSpPr>
          <p:cNvPr id="17" name="Text 15"/>
          <p:cNvSpPr/>
          <p:nvPr/>
        </p:nvSpPr>
        <p:spPr>
          <a:xfrm>
            <a:off x="571143" y="3619738"/>
            <a:ext cx="1615321" cy="17716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E0D6DE"/>
                </a:solidFill>
                <a:latin typeface="Fira Mono Medium" panose="020B0509050000020004" pitchFamily="34" charset="0"/>
                <a:ea typeface="Fira Mono Medium" panose="020B0509050000020004" pitchFamily="34" charset="-122"/>
                <a:cs typeface="Fira Mono Medium" panose="020B0509050000020004" pitchFamily="34" charset="-120"/>
              </a:rPr>
              <a:t>Realistic Rendering</a:t>
            </a:r>
            <a:endParaRPr lang="en-US" sz="1100" dirty="0"/>
          </a:p>
        </p:txBody>
      </p:sp>
      <p:sp>
        <p:nvSpPr>
          <p:cNvPr id="18" name="Text 16"/>
          <p:cNvSpPr/>
          <p:nvPr/>
        </p:nvSpPr>
        <p:spPr>
          <a:xfrm>
            <a:off x="571143" y="3910251"/>
            <a:ext cx="6477119" cy="18145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Advanced lighting systems, PBR materials, and shadow casting create photorealistic art presentations.</a:t>
            </a:r>
            <a:endParaRPr lang="en-US" sz="850" dirty="0"/>
          </a:p>
        </p:txBody>
      </p:sp>
      <p:pic>
        <p:nvPicPr>
          <p:cNvPr id="19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61250" y="963930"/>
            <a:ext cx="5754370" cy="575437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55263"/>
            <a:ext cx="8504634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BF3FA"/>
                </a:solidFill>
                <a:latin typeface="Fira Mono Medium" panose="020B0509050000020004" pitchFamily="34" charset="0"/>
                <a:ea typeface="Fira Mono Medium" panose="020B0509050000020004" pitchFamily="34" charset="-122"/>
                <a:cs typeface="Fira Mono Medium" panose="020B0509050000020004" pitchFamily="34" charset="-120"/>
              </a:rPr>
              <a:t>Implementation Highlights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1410" y="2463641"/>
            <a:ext cx="3120747" cy="3120747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3608" y="2463641"/>
            <a:ext cx="3120866" cy="3120866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5926" y="2463641"/>
            <a:ext cx="3120747" cy="3120747"/>
          </a:xfrm>
          <a:prstGeom prst="rect">
            <a:avLst/>
          </a:prstGeom>
        </p:spPr>
      </p:pic>
      <p:pic>
        <p:nvPicPr>
          <p:cNvPr id="6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08124" y="2463641"/>
            <a:ext cx="3120866" cy="3120866"/>
          </a:xfrm>
          <a:prstGeom prst="rect">
            <a:avLst/>
          </a:prstGeom>
        </p:spPr>
      </p:pic>
      <p:sp>
        <p:nvSpPr>
          <p:cNvPr id="7" name="Text 1"/>
          <p:cNvSpPr/>
          <p:nvPr/>
        </p:nvSpPr>
        <p:spPr>
          <a:xfrm>
            <a:off x="793790" y="5985629"/>
            <a:ext cx="13042821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Our implementation showcases seamless integration of </a:t>
            </a:r>
            <a:r>
              <a:rPr lang="en-US" sz="1750" b="1" dirty="0">
                <a:solidFill>
                  <a:srgbClr val="FF6BD8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classical and contemporary art</a:t>
            </a:r>
            <a:r>
              <a:rPr lang="en-US" sz="1750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 in AR environments. Users can place gallery walls anywhere, walk through virtual exhibitions, and experience art at unprecedented scale—from miniature sculptures to monumental installations.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34283"/>
            <a:ext cx="6803708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BF3FA"/>
                </a:solidFill>
                <a:latin typeface="Fira Mono Medium" panose="020B0509050000020004" pitchFamily="34" charset="0"/>
                <a:ea typeface="Fira Mono Medium" panose="020B0509050000020004" pitchFamily="34" charset="-122"/>
                <a:cs typeface="Fira Mono Medium" panose="020B0509050000020004" pitchFamily="34" charset="-120"/>
              </a:rPr>
              <a:t>Outcomes &amp; Learnings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096691"/>
            <a:ext cx="4196358" cy="3302913"/>
          </a:xfrm>
          <a:prstGeom prst="roundRect">
            <a:avLst>
              <a:gd name="adj" fmla="val 1030"/>
            </a:avLst>
          </a:prstGeom>
          <a:solidFill>
            <a:srgbClr val="2E2E2F"/>
          </a:solidFill>
        </p:spPr>
      </p:sp>
      <p:sp>
        <p:nvSpPr>
          <p:cNvPr id="4" name="Shape 2"/>
          <p:cNvSpPr/>
          <p:nvPr/>
        </p:nvSpPr>
        <p:spPr>
          <a:xfrm>
            <a:off x="1020604" y="2323505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FF6BD8"/>
          </a:solidFill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207770" y="2510552"/>
            <a:ext cx="306110" cy="30611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20604" y="3230761"/>
            <a:ext cx="3400544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Fira Mono Medium" panose="020B0509050000020004" pitchFamily="34" charset="0"/>
                <a:ea typeface="Fira Mono Medium" panose="020B0509050000020004" pitchFamily="34" charset="-122"/>
                <a:cs typeface="Fira Mono Medium" panose="020B0509050000020004" pitchFamily="34" charset="-120"/>
              </a:rPr>
              <a:t>Immersive Experience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20604" y="3721179"/>
            <a:ext cx="3742730" cy="145161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Successfully created a fully functional AR gallery that transforms any space into a curated art environment.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216962" y="2096691"/>
            <a:ext cx="4196358" cy="3302913"/>
          </a:xfrm>
          <a:prstGeom prst="roundRect">
            <a:avLst>
              <a:gd name="adj" fmla="val 1030"/>
            </a:avLst>
          </a:prstGeom>
          <a:solidFill>
            <a:srgbClr val="2E2E2F"/>
          </a:solidFill>
        </p:spPr>
      </p:sp>
      <p:sp>
        <p:nvSpPr>
          <p:cNvPr id="9" name="Shape 6"/>
          <p:cNvSpPr/>
          <p:nvPr/>
        </p:nvSpPr>
        <p:spPr>
          <a:xfrm>
            <a:off x="5443776" y="2323505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FF6BD8"/>
          </a:solidFill>
        </p:spPr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30942" y="2510552"/>
            <a:ext cx="306110" cy="306110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5443776" y="3230761"/>
            <a:ext cx="3230523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Fira Mono Medium" panose="020B0509050000020004" pitchFamily="34" charset="0"/>
                <a:ea typeface="Fira Mono Medium" panose="020B0509050000020004" pitchFamily="34" charset="-122"/>
                <a:cs typeface="Fira Mono Medium" panose="020B0509050000020004" pitchFamily="34" charset="-120"/>
              </a:rPr>
              <a:t>Enhanced Engagement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5443776" y="3721179"/>
            <a:ext cx="3742730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Users spend 3x more time interacting with AR art compared to traditional digital galleries.</a:t>
            </a:r>
            <a:endParaRPr lang="en-US" sz="1750" dirty="0"/>
          </a:p>
        </p:txBody>
      </p:sp>
      <p:sp>
        <p:nvSpPr>
          <p:cNvPr id="13" name="Shape 9"/>
          <p:cNvSpPr/>
          <p:nvPr/>
        </p:nvSpPr>
        <p:spPr>
          <a:xfrm>
            <a:off x="9640133" y="2096691"/>
            <a:ext cx="4196358" cy="3302913"/>
          </a:xfrm>
          <a:prstGeom prst="roundRect">
            <a:avLst>
              <a:gd name="adj" fmla="val 1030"/>
            </a:avLst>
          </a:prstGeom>
          <a:solidFill>
            <a:srgbClr val="2E2E2F"/>
          </a:solidFill>
        </p:spPr>
      </p:sp>
      <p:sp>
        <p:nvSpPr>
          <p:cNvPr id="14" name="Shape 10"/>
          <p:cNvSpPr/>
          <p:nvPr/>
        </p:nvSpPr>
        <p:spPr>
          <a:xfrm>
            <a:off x="9866948" y="2323505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FF6BD8"/>
          </a:solidFill>
        </p:spPr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054114" y="2510552"/>
            <a:ext cx="306110" cy="306110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9866948" y="3230761"/>
            <a:ext cx="2890480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Fira Mono Medium" panose="020B0509050000020004" pitchFamily="34" charset="0"/>
                <a:ea typeface="Fira Mono Medium" panose="020B0509050000020004" pitchFamily="34" charset="-122"/>
                <a:cs typeface="Fira Mono Medium" panose="020B0509050000020004" pitchFamily="34" charset="-120"/>
              </a:rPr>
              <a:t>Technical Mastery</a:t>
            </a:r>
            <a:endParaRPr lang="en-US" sz="2200" dirty="0"/>
          </a:p>
        </p:txBody>
      </p:sp>
      <p:sp>
        <p:nvSpPr>
          <p:cNvPr id="17" name="Text 12"/>
          <p:cNvSpPr/>
          <p:nvPr/>
        </p:nvSpPr>
        <p:spPr>
          <a:xfrm>
            <a:off x="9866948" y="3721179"/>
            <a:ext cx="3742730" cy="145161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Gained deep expertise in AR development, 3D optimization, spatial computing, and cross-platform deployment.</a:t>
            </a:r>
            <a:endParaRPr lang="en-US" sz="1750" dirty="0"/>
          </a:p>
        </p:txBody>
      </p:sp>
      <p:sp>
        <p:nvSpPr>
          <p:cNvPr id="18" name="Shape 13"/>
          <p:cNvSpPr/>
          <p:nvPr/>
        </p:nvSpPr>
        <p:spPr>
          <a:xfrm>
            <a:off x="793790" y="5768135"/>
            <a:ext cx="13042821" cy="35957"/>
          </a:xfrm>
          <a:prstGeom prst="rect">
            <a:avLst/>
          </a:prstGeom>
          <a:solidFill>
            <a:srgbClr val="E0D6DE">
              <a:alpha val="50000"/>
            </a:srgbClr>
          </a:solidFill>
        </p:spPr>
      </p:sp>
      <p:sp>
        <p:nvSpPr>
          <p:cNvPr id="19" name="Text 14"/>
          <p:cNvSpPr/>
          <p:nvPr/>
        </p:nvSpPr>
        <p:spPr>
          <a:xfrm>
            <a:off x="1133951" y="6314361"/>
            <a:ext cx="12702659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"This project demonstrated that technology can democratize art access while preserving the emotional impact of experiencing masterpieces in person."</a:t>
            </a:r>
            <a:endParaRPr lang="en-US" sz="1750" dirty="0"/>
          </a:p>
        </p:txBody>
      </p:sp>
      <p:sp>
        <p:nvSpPr>
          <p:cNvPr id="20" name="Shape 15"/>
          <p:cNvSpPr/>
          <p:nvPr/>
        </p:nvSpPr>
        <p:spPr>
          <a:xfrm>
            <a:off x="793790" y="6059210"/>
            <a:ext cx="30480" cy="1236107"/>
          </a:xfrm>
          <a:prstGeom prst="rect">
            <a:avLst/>
          </a:prstGeom>
          <a:solidFill>
            <a:srgbClr val="FF6BD8"/>
          </a:solidFill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0565" y="719852"/>
            <a:ext cx="5075515" cy="63436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950" dirty="0">
                <a:solidFill>
                  <a:srgbClr val="FBF3FA"/>
                </a:solidFill>
                <a:latin typeface="Fira Mono Medium" panose="020B0509050000020004" pitchFamily="34" charset="0"/>
                <a:ea typeface="Fira Mono Medium" panose="020B0509050000020004" pitchFamily="34" charset="-122"/>
                <a:cs typeface="Fira Mono Medium" panose="020B0509050000020004" pitchFamily="34" charset="-120"/>
              </a:rPr>
              <a:t>Future Scope</a:t>
            </a:r>
            <a:endParaRPr lang="en-US" sz="3950" dirty="0"/>
          </a:p>
        </p:txBody>
      </p:sp>
      <p:sp>
        <p:nvSpPr>
          <p:cNvPr id="4" name="Shape 1"/>
          <p:cNvSpPr/>
          <p:nvPr/>
        </p:nvSpPr>
        <p:spPr>
          <a:xfrm>
            <a:off x="938927" y="1658660"/>
            <a:ext cx="22860" cy="5850969"/>
          </a:xfrm>
          <a:prstGeom prst="roundRect">
            <a:avLst>
              <a:gd name="adj" fmla="val 133216"/>
            </a:avLst>
          </a:prstGeom>
          <a:solidFill>
            <a:srgbClr val="474748"/>
          </a:solidFill>
        </p:spPr>
      </p:sp>
      <p:sp>
        <p:nvSpPr>
          <p:cNvPr id="5" name="Shape 2"/>
          <p:cNvSpPr/>
          <p:nvPr/>
        </p:nvSpPr>
        <p:spPr>
          <a:xfrm>
            <a:off x="1144429" y="1875592"/>
            <a:ext cx="609005" cy="22860"/>
          </a:xfrm>
          <a:prstGeom prst="roundRect">
            <a:avLst>
              <a:gd name="adj" fmla="val 133216"/>
            </a:avLst>
          </a:prstGeom>
          <a:solidFill>
            <a:srgbClr val="474748"/>
          </a:solidFill>
        </p:spPr>
      </p:sp>
      <p:sp>
        <p:nvSpPr>
          <p:cNvPr id="6" name="Shape 3"/>
          <p:cNvSpPr/>
          <p:nvPr/>
        </p:nvSpPr>
        <p:spPr>
          <a:xfrm>
            <a:off x="710565" y="1658660"/>
            <a:ext cx="456724" cy="456724"/>
          </a:xfrm>
          <a:prstGeom prst="roundRect">
            <a:avLst>
              <a:gd name="adj" fmla="val 6668"/>
            </a:avLst>
          </a:prstGeom>
          <a:solidFill>
            <a:srgbClr val="2E2E2F"/>
          </a:solidFill>
        </p:spPr>
      </p:sp>
      <p:sp>
        <p:nvSpPr>
          <p:cNvPr id="7" name="Text 4"/>
          <p:cNvSpPr/>
          <p:nvPr/>
        </p:nvSpPr>
        <p:spPr>
          <a:xfrm>
            <a:off x="786705" y="1696700"/>
            <a:ext cx="304443" cy="38064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dirty="0">
                <a:solidFill>
                  <a:srgbClr val="E0D6DE"/>
                </a:solidFill>
                <a:latin typeface="Fira Mono Medium" panose="020B0509050000020004" pitchFamily="34" charset="0"/>
                <a:ea typeface="Fira Mono Medium" panose="020B0509050000020004" pitchFamily="34" charset="-122"/>
                <a:cs typeface="Fira Mono Medium" panose="020B0509050000020004" pitchFamily="34" charset="-120"/>
              </a:rPr>
              <a:t>1</a:t>
            </a:r>
            <a:endParaRPr lang="en-US" sz="2350" dirty="0"/>
          </a:p>
        </p:txBody>
      </p:sp>
      <p:sp>
        <p:nvSpPr>
          <p:cNvPr id="8" name="Text 5"/>
          <p:cNvSpPr/>
          <p:nvPr/>
        </p:nvSpPr>
        <p:spPr>
          <a:xfrm>
            <a:off x="1954054" y="1728430"/>
            <a:ext cx="2537698" cy="31706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E0D6DE"/>
                </a:solidFill>
                <a:latin typeface="Fira Mono Medium" panose="020B0509050000020004" pitchFamily="34" charset="0"/>
                <a:ea typeface="Fira Mono Medium" panose="020B0509050000020004" pitchFamily="34" charset="-122"/>
                <a:cs typeface="Fira Mono Medium" panose="020B0509050000020004" pitchFamily="34" charset="-120"/>
              </a:rPr>
              <a:t>VR &amp; Metaverse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1954054" y="2167295"/>
            <a:ext cx="6479381" cy="6496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Expand to fully immersive VR galleries and integrate with metaverse platforms for persistent virtual exhibitions.</a:t>
            </a:r>
            <a:endParaRPr lang="en-US" sz="1550" dirty="0"/>
          </a:p>
        </p:txBody>
      </p:sp>
      <p:sp>
        <p:nvSpPr>
          <p:cNvPr id="10" name="Shape 7"/>
          <p:cNvSpPr/>
          <p:nvPr/>
        </p:nvSpPr>
        <p:spPr>
          <a:xfrm>
            <a:off x="1144429" y="3439835"/>
            <a:ext cx="609005" cy="22860"/>
          </a:xfrm>
          <a:prstGeom prst="roundRect">
            <a:avLst>
              <a:gd name="adj" fmla="val 133216"/>
            </a:avLst>
          </a:prstGeom>
          <a:solidFill>
            <a:srgbClr val="474748"/>
          </a:solidFill>
        </p:spPr>
      </p:sp>
      <p:sp>
        <p:nvSpPr>
          <p:cNvPr id="11" name="Shape 8"/>
          <p:cNvSpPr/>
          <p:nvPr/>
        </p:nvSpPr>
        <p:spPr>
          <a:xfrm>
            <a:off x="710565" y="3222903"/>
            <a:ext cx="456724" cy="456724"/>
          </a:xfrm>
          <a:prstGeom prst="roundRect">
            <a:avLst>
              <a:gd name="adj" fmla="val 6668"/>
            </a:avLst>
          </a:prstGeom>
          <a:solidFill>
            <a:srgbClr val="2E2E2F"/>
          </a:solidFill>
        </p:spPr>
      </p:sp>
      <p:sp>
        <p:nvSpPr>
          <p:cNvPr id="12" name="Text 9"/>
          <p:cNvSpPr/>
          <p:nvPr/>
        </p:nvSpPr>
        <p:spPr>
          <a:xfrm>
            <a:off x="786705" y="3260943"/>
            <a:ext cx="304443" cy="38064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dirty="0">
                <a:solidFill>
                  <a:srgbClr val="E0D6DE"/>
                </a:solidFill>
                <a:latin typeface="Fira Mono Medium" panose="020B0509050000020004" pitchFamily="34" charset="0"/>
                <a:ea typeface="Fira Mono Medium" panose="020B0509050000020004" pitchFamily="34" charset="-122"/>
                <a:cs typeface="Fira Mono Medium" panose="020B0509050000020004" pitchFamily="34" charset="-120"/>
              </a:rPr>
              <a:t>2</a:t>
            </a:r>
            <a:endParaRPr lang="en-US" sz="2350" dirty="0"/>
          </a:p>
        </p:txBody>
      </p:sp>
      <p:sp>
        <p:nvSpPr>
          <p:cNvPr id="13" name="Text 10"/>
          <p:cNvSpPr/>
          <p:nvPr/>
        </p:nvSpPr>
        <p:spPr>
          <a:xfrm>
            <a:off x="1954054" y="3292673"/>
            <a:ext cx="2537698" cy="31706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E0D6DE"/>
                </a:solidFill>
                <a:latin typeface="Fira Mono Medium" panose="020B0509050000020004" pitchFamily="34" charset="0"/>
                <a:ea typeface="Fira Mono Medium" panose="020B0509050000020004" pitchFamily="34" charset="-122"/>
                <a:cs typeface="Fira Mono Medium" panose="020B0509050000020004" pitchFamily="34" charset="-120"/>
              </a:rPr>
              <a:t>AI Curation</a:t>
            </a:r>
            <a:endParaRPr lang="en-US" sz="1950" dirty="0"/>
          </a:p>
        </p:txBody>
      </p:sp>
      <p:sp>
        <p:nvSpPr>
          <p:cNvPr id="14" name="Text 11"/>
          <p:cNvSpPr/>
          <p:nvPr/>
        </p:nvSpPr>
        <p:spPr>
          <a:xfrm>
            <a:off x="1954054" y="3731538"/>
            <a:ext cx="6479381" cy="6496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Implement machine learning algorithms for personalized art recommendations based on user preferences and viewing patterns.</a:t>
            </a:r>
            <a:endParaRPr lang="en-US" sz="1550" dirty="0"/>
          </a:p>
        </p:txBody>
      </p:sp>
      <p:sp>
        <p:nvSpPr>
          <p:cNvPr id="15" name="Shape 12"/>
          <p:cNvSpPr/>
          <p:nvPr/>
        </p:nvSpPr>
        <p:spPr>
          <a:xfrm>
            <a:off x="1144429" y="5004078"/>
            <a:ext cx="609005" cy="22860"/>
          </a:xfrm>
          <a:prstGeom prst="roundRect">
            <a:avLst>
              <a:gd name="adj" fmla="val 133216"/>
            </a:avLst>
          </a:prstGeom>
          <a:solidFill>
            <a:srgbClr val="474748"/>
          </a:solidFill>
        </p:spPr>
      </p:sp>
      <p:sp>
        <p:nvSpPr>
          <p:cNvPr id="16" name="Shape 13"/>
          <p:cNvSpPr/>
          <p:nvPr/>
        </p:nvSpPr>
        <p:spPr>
          <a:xfrm>
            <a:off x="710565" y="4787146"/>
            <a:ext cx="456724" cy="456724"/>
          </a:xfrm>
          <a:prstGeom prst="roundRect">
            <a:avLst>
              <a:gd name="adj" fmla="val 6668"/>
            </a:avLst>
          </a:prstGeom>
          <a:solidFill>
            <a:srgbClr val="2E2E2F"/>
          </a:solidFill>
        </p:spPr>
      </p:sp>
      <p:sp>
        <p:nvSpPr>
          <p:cNvPr id="17" name="Text 14"/>
          <p:cNvSpPr/>
          <p:nvPr/>
        </p:nvSpPr>
        <p:spPr>
          <a:xfrm>
            <a:off x="786705" y="4825186"/>
            <a:ext cx="304443" cy="38064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dirty="0">
                <a:solidFill>
                  <a:srgbClr val="E0D6DE"/>
                </a:solidFill>
                <a:latin typeface="Fira Mono Medium" panose="020B0509050000020004" pitchFamily="34" charset="0"/>
                <a:ea typeface="Fira Mono Medium" panose="020B0509050000020004" pitchFamily="34" charset="-122"/>
                <a:cs typeface="Fira Mono Medium" panose="020B0509050000020004" pitchFamily="34" charset="-120"/>
              </a:rPr>
              <a:t>3</a:t>
            </a:r>
            <a:endParaRPr lang="en-US" sz="2350" dirty="0"/>
          </a:p>
        </p:txBody>
      </p:sp>
      <p:sp>
        <p:nvSpPr>
          <p:cNvPr id="18" name="Text 15"/>
          <p:cNvSpPr/>
          <p:nvPr/>
        </p:nvSpPr>
        <p:spPr>
          <a:xfrm>
            <a:off x="1954054" y="4856917"/>
            <a:ext cx="3196947" cy="31706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E0D6DE"/>
                </a:solidFill>
                <a:latin typeface="Fira Mono Medium" panose="020B0509050000020004" pitchFamily="34" charset="0"/>
                <a:ea typeface="Fira Mono Medium" panose="020B0509050000020004" pitchFamily="34" charset="-122"/>
                <a:cs typeface="Fira Mono Medium" panose="020B0509050000020004" pitchFamily="34" charset="-120"/>
              </a:rPr>
              <a:t>Multi-User Experience</a:t>
            </a:r>
            <a:endParaRPr lang="en-US" sz="1950" dirty="0"/>
          </a:p>
        </p:txBody>
      </p:sp>
      <p:sp>
        <p:nvSpPr>
          <p:cNvPr id="19" name="Text 16"/>
          <p:cNvSpPr/>
          <p:nvPr/>
        </p:nvSpPr>
        <p:spPr>
          <a:xfrm>
            <a:off x="1954054" y="5295781"/>
            <a:ext cx="6479381" cy="6496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Enable shared AR sessions where multiple users can explore galleries together, discussing art in real-time.</a:t>
            </a:r>
            <a:endParaRPr lang="en-US" sz="1550" dirty="0"/>
          </a:p>
        </p:txBody>
      </p:sp>
      <p:sp>
        <p:nvSpPr>
          <p:cNvPr id="20" name="Shape 17"/>
          <p:cNvSpPr/>
          <p:nvPr/>
        </p:nvSpPr>
        <p:spPr>
          <a:xfrm>
            <a:off x="1144429" y="6568321"/>
            <a:ext cx="609005" cy="22860"/>
          </a:xfrm>
          <a:prstGeom prst="roundRect">
            <a:avLst>
              <a:gd name="adj" fmla="val 133216"/>
            </a:avLst>
          </a:prstGeom>
          <a:solidFill>
            <a:srgbClr val="474748"/>
          </a:solidFill>
        </p:spPr>
      </p:sp>
      <p:sp>
        <p:nvSpPr>
          <p:cNvPr id="21" name="Shape 18"/>
          <p:cNvSpPr/>
          <p:nvPr/>
        </p:nvSpPr>
        <p:spPr>
          <a:xfrm>
            <a:off x="710565" y="6351389"/>
            <a:ext cx="456724" cy="456724"/>
          </a:xfrm>
          <a:prstGeom prst="roundRect">
            <a:avLst>
              <a:gd name="adj" fmla="val 6668"/>
            </a:avLst>
          </a:prstGeom>
          <a:solidFill>
            <a:srgbClr val="2E2E2F"/>
          </a:solidFill>
        </p:spPr>
      </p:sp>
      <p:sp>
        <p:nvSpPr>
          <p:cNvPr id="22" name="Text 19"/>
          <p:cNvSpPr/>
          <p:nvPr/>
        </p:nvSpPr>
        <p:spPr>
          <a:xfrm>
            <a:off x="786705" y="6389430"/>
            <a:ext cx="304443" cy="38064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dirty="0">
                <a:solidFill>
                  <a:srgbClr val="E0D6DE"/>
                </a:solidFill>
                <a:latin typeface="Fira Mono Medium" panose="020B0509050000020004" pitchFamily="34" charset="0"/>
                <a:ea typeface="Fira Mono Medium" panose="020B0509050000020004" pitchFamily="34" charset="-122"/>
                <a:cs typeface="Fira Mono Medium" panose="020B0509050000020004" pitchFamily="34" charset="-120"/>
              </a:rPr>
              <a:t>4</a:t>
            </a:r>
            <a:endParaRPr lang="en-US" sz="2350" dirty="0"/>
          </a:p>
        </p:txBody>
      </p:sp>
      <p:sp>
        <p:nvSpPr>
          <p:cNvPr id="23" name="Text 20"/>
          <p:cNvSpPr/>
          <p:nvPr/>
        </p:nvSpPr>
        <p:spPr>
          <a:xfrm>
            <a:off x="1954054" y="6421160"/>
            <a:ext cx="3044666" cy="31706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E0D6DE"/>
                </a:solidFill>
                <a:latin typeface="Fira Mono Medium" panose="020B0509050000020004" pitchFamily="34" charset="0"/>
                <a:ea typeface="Fira Mono Medium" panose="020B0509050000020004" pitchFamily="34" charset="-122"/>
                <a:cs typeface="Fira Mono Medium" panose="020B0509050000020004" pitchFamily="34" charset="-120"/>
              </a:rPr>
              <a:t>Artist Collaboration</a:t>
            </a:r>
            <a:endParaRPr lang="en-US" sz="1950" dirty="0"/>
          </a:p>
        </p:txBody>
      </p:sp>
      <p:sp>
        <p:nvSpPr>
          <p:cNvPr id="24" name="Text 21"/>
          <p:cNvSpPr/>
          <p:nvPr/>
        </p:nvSpPr>
        <p:spPr>
          <a:xfrm>
            <a:off x="1954054" y="6860024"/>
            <a:ext cx="6479381" cy="6496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Create tools for artists to upload and showcase their own work, building a decentralized digital art ecosystem.</a:t>
            </a:r>
            <a:endParaRPr lang="en-US" sz="1550" dirty="0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DIAGRAM_VIRTUALLY_FRAME" val="{&quot;height&quot;:436.20007874015744,&quot;left&quot;:62.50314960629921,&quot;top&quot;:151.65937007874015,&quot;width&quot;:1026.9937007874018}"/>
</p:tagLst>
</file>

<file path=ppt/tags/tag10.xml><?xml version="1.0" encoding="utf-8"?>
<p:tagLst xmlns:p="http://schemas.openxmlformats.org/presentationml/2006/main">
  <p:tag name="KSO_WM_DIAGRAM_VIRTUALLY_FRAME" val="{&quot;height&quot;:436.20007874015744,&quot;left&quot;:62.50314960629921,&quot;top&quot;:151.65937007874015,&quot;width&quot;:1026.9937007874018}"/>
</p:tagLst>
</file>

<file path=ppt/tags/tag11.xml><?xml version="1.0" encoding="utf-8"?>
<p:tagLst xmlns:p="http://schemas.openxmlformats.org/presentationml/2006/main">
  <p:tag name="KSO_WM_DIAGRAM_VIRTUALLY_FRAME" val="{&quot;height&quot;:436.20007874015744,&quot;left&quot;:62.50314960629921,&quot;top&quot;:151.65937007874015,&quot;width&quot;:1026.9937007874018}"/>
</p:tagLst>
</file>

<file path=ppt/tags/tag12.xml><?xml version="1.0" encoding="utf-8"?>
<p:tagLst xmlns:p="http://schemas.openxmlformats.org/presentationml/2006/main">
  <p:tag name="KSO_WM_DIAGRAM_VIRTUALLY_FRAME" val="{&quot;height&quot;:436.20007874015744,&quot;left&quot;:62.50314960629921,&quot;top&quot;:151.65937007874015,&quot;width&quot;:1026.9937007874018}"/>
</p:tagLst>
</file>

<file path=ppt/tags/tag2.xml><?xml version="1.0" encoding="utf-8"?>
<p:tagLst xmlns:p="http://schemas.openxmlformats.org/presentationml/2006/main">
  <p:tag name="KSO_WM_DIAGRAM_VIRTUALLY_FRAME" val="{&quot;height&quot;:436.20007874015744,&quot;left&quot;:62.50314960629921,&quot;top&quot;:151.65937007874015,&quot;width&quot;:1026.9937007874018}"/>
</p:tagLst>
</file>

<file path=ppt/tags/tag3.xml><?xml version="1.0" encoding="utf-8"?>
<p:tagLst xmlns:p="http://schemas.openxmlformats.org/presentationml/2006/main">
  <p:tag name="KSO_WM_DIAGRAM_VIRTUALLY_FRAME" val="{&quot;height&quot;:436.20007874015744,&quot;left&quot;:62.50314960629921,&quot;top&quot;:151.65937007874015,&quot;width&quot;:1026.9937007874018}"/>
</p:tagLst>
</file>

<file path=ppt/tags/tag4.xml><?xml version="1.0" encoding="utf-8"?>
<p:tagLst xmlns:p="http://schemas.openxmlformats.org/presentationml/2006/main">
  <p:tag name="KSO_WM_DIAGRAM_VIRTUALLY_FRAME" val="{&quot;height&quot;:436.20007874015744,&quot;left&quot;:62.50314960629921,&quot;top&quot;:151.65937007874015,&quot;width&quot;:1026.9937007874018}"/>
</p:tagLst>
</file>

<file path=ppt/tags/tag5.xml><?xml version="1.0" encoding="utf-8"?>
<p:tagLst xmlns:p="http://schemas.openxmlformats.org/presentationml/2006/main">
  <p:tag name="KSO_WM_DIAGRAM_VIRTUALLY_FRAME" val="{&quot;height&quot;:436.20007874015744,&quot;left&quot;:62.50314960629921,&quot;top&quot;:151.65937007874015,&quot;width&quot;:1026.9937007874018}"/>
</p:tagLst>
</file>

<file path=ppt/tags/tag6.xml><?xml version="1.0" encoding="utf-8"?>
<p:tagLst xmlns:p="http://schemas.openxmlformats.org/presentationml/2006/main">
  <p:tag name="KSO_WM_DIAGRAM_VIRTUALLY_FRAME" val="{&quot;height&quot;:436.20007874015744,&quot;left&quot;:62.50314960629921,&quot;top&quot;:151.65937007874015,&quot;width&quot;:1026.9937007874018}"/>
</p:tagLst>
</file>

<file path=ppt/tags/tag7.xml><?xml version="1.0" encoding="utf-8"?>
<p:tagLst xmlns:p="http://schemas.openxmlformats.org/presentationml/2006/main">
  <p:tag name="KSO_WM_DIAGRAM_VIRTUALLY_FRAME" val="{&quot;height&quot;:436.20007874015744,&quot;left&quot;:62.50314960629921,&quot;top&quot;:151.65937007874015,&quot;width&quot;:1026.9937007874018}"/>
</p:tagLst>
</file>

<file path=ppt/tags/tag8.xml><?xml version="1.0" encoding="utf-8"?>
<p:tagLst xmlns:p="http://schemas.openxmlformats.org/presentationml/2006/main">
  <p:tag name="KSO_WM_DIAGRAM_VIRTUALLY_FRAME" val="{&quot;height&quot;:436.20007874015744,&quot;left&quot;:62.50314960629921,&quot;top&quot;:151.65937007874015,&quot;width&quot;:1026.9937007874018}"/>
</p:tagLst>
</file>

<file path=ppt/tags/tag9.xml><?xml version="1.0" encoding="utf-8"?>
<p:tagLst xmlns:p="http://schemas.openxmlformats.org/presentationml/2006/main">
  <p:tag name="KSO_WM_DIAGRAM_VIRTUALLY_FRAME" val="{&quot;height&quot;:436.20007874015744,&quot;left&quot;:62.50314960629921,&quot;top&quot;:151.65937007874015,&quot;width&quot;:1026.9937007874018}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4655</Words>
  <Application>WPS Presentation</Application>
  <PresentationFormat>On-screen Show (16:9)</PresentationFormat>
  <Paragraphs>154</Paragraphs>
  <Slides>10</Slides>
  <Notes>10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23" baseType="lpstr">
      <vt:lpstr>Arial</vt:lpstr>
      <vt:lpstr>SimSun</vt:lpstr>
      <vt:lpstr>Wingdings</vt:lpstr>
      <vt:lpstr>Fira Mono Medium</vt:lpstr>
      <vt:lpstr>Fira Mono Medium</vt:lpstr>
      <vt:lpstr>Fira Mono Medium</vt:lpstr>
      <vt:lpstr>Fira Sans</vt:lpstr>
      <vt:lpstr>Fira Sans</vt:lpstr>
      <vt:lpstr>Fira Sans</vt:lpstr>
      <vt:lpstr>Calibri</vt:lpstr>
      <vt:lpstr>Microsoft YaHei</vt:lpstr>
      <vt:lpstr>Arial Unicode MS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Aditya Mukati</cp:lastModifiedBy>
  <cp:revision>3</cp:revision>
  <dcterms:created xsi:type="dcterms:W3CDTF">2025-11-05T17:39:00Z</dcterms:created>
  <dcterms:modified xsi:type="dcterms:W3CDTF">2025-11-05T17:48:13Z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B791AFCCE837456B91823A6A6077E46A_13</vt:lpwstr>
  </property>
  <property fmtid="{D5CDD505-2E9C-101B-9397-08002B2CF9AE}" pid="3" name="KSOProductBuildVer">
    <vt:lpwstr>1033-12.2.0.22549</vt:lpwstr>
  </property>
</Properties>
</file>